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7"/>
  </p:notesMasterIdLst>
  <p:sldIdLst>
    <p:sldId id="256" r:id="rId4"/>
    <p:sldId id="257" r:id="rId5"/>
    <p:sldId id="258" r:id="rId6"/>
  </p:sldIdLst>
  <p:sldSz cx="18288000" cy="13716000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147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92B2BBDE-921A-4098-9C9A-FAFF83ABF98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38F95-B42B-4D4F-A846-C619F7B40B88}" type="slidenum">
              <a:rPr lang="ru-RU" altLang="en-US"/>
              <a:pPr/>
              <a:t>1</a:t>
            </a:fld>
            <a:endParaRPr lang="ru-RU" alt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98B293-76A7-4053-9F86-80025DEBF1D7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3D5AF-EEE2-4358-ACE4-18F4508FB09C}" type="slidenum">
              <a:rPr lang="ru-RU" altLang="en-US"/>
              <a:pPr/>
              <a:t>3</a:t>
            </a:fld>
            <a:endParaRPr lang="ru-RU" altLang="en-U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2BE809-90CD-4847-A341-EE21F8649B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4054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68B0D4-7411-4411-9C1A-00C42EE969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726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49250" y="2298700"/>
            <a:ext cx="3903663" cy="6361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3500" y="2298700"/>
            <a:ext cx="11563350" cy="6361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3FC594-C533-44E5-AC73-1E07C7B793B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202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298700"/>
            <a:ext cx="15619413" cy="46466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8947150" y="13081000"/>
            <a:ext cx="382588" cy="377825"/>
          </a:xfrm>
        </p:spPr>
        <p:txBody>
          <a:bodyPr/>
          <a:lstStyle>
            <a:lvl1pPr>
              <a:defRPr/>
            </a:lvl1pPr>
          </a:lstStyle>
          <a:p>
            <a:fld id="{1B23F3FD-3116-4337-82DD-986724BB7D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624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6E4119-4A7D-423E-9DB6-DB985CB9730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3476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17118E-C6FD-4F08-BAD7-16E6765B6FD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4259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3419475"/>
            <a:ext cx="157734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9178925"/>
            <a:ext cx="157734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A16288-9E36-4192-9F29-C42B939786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2700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6825" y="3149600"/>
            <a:ext cx="3756025" cy="929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75250" y="3149600"/>
            <a:ext cx="3757613" cy="929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40CE51-BCDA-47D9-82DE-2621FC7CFBC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4631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30250"/>
            <a:ext cx="157734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3362325"/>
            <a:ext cx="7735888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5010150"/>
            <a:ext cx="7735888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3362325"/>
            <a:ext cx="777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5010150"/>
            <a:ext cx="777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C1A772-6DB0-43F2-8AAB-686C25A6EA2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2511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A41059-5DDE-4E69-9E66-19EC86DF486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688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853FAC-8B15-4836-968C-CCE212E62E8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8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0D0423-5AA6-4D7B-A306-97F664BB61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4872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4E29FA-F3EB-47B9-A1A3-AF66A35C9DC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71693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4DD8F9-237B-44E4-BD66-787B78BD6A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89467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1E9AC7-0FA1-4A8A-B120-A9ECB6B791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17685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2588" y="355600"/>
            <a:ext cx="3937000" cy="12088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6825" y="355600"/>
            <a:ext cx="11663363" cy="120888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0B5193-4EF8-4866-BB77-45D2A391DF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3404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44725"/>
            <a:ext cx="13716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5"/>
            <a:ext cx="13716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CFFC48-61AD-4610-9DD8-07AD53E4CC3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490009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6740048-9D10-4E30-80A7-3995B4FF1AC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15922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3419475"/>
            <a:ext cx="157734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9178925"/>
            <a:ext cx="157734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37C1F0-39D2-490C-9A51-F8AFA03158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67326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209925"/>
            <a:ext cx="8151813" cy="905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8613" y="3209925"/>
            <a:ext cx="8153400" cy="9050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958DCA-83E3-46E3-8400-7003BCF6735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07797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30250"/>
            <a:ext cx="157734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3362325"/>
            <a:ext cx="7735888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5010150"/>
            <a:ext cx="7735888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3362325"/>
            <a:ext cx="777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5010150"/>
            <a:ext cx="777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E25FC9-7F34-4754-B6CD-AFA26318CEE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45650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F595F1-9C8F-4C3F-9F4D-155413F5E06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014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3419475"/>
            <a:ext cx="157734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9178925"/>
            <a:ext cx="157734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13A901C-DB7A-4D79-98DD-8C583B0D77B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05791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C0F51A-1FD1-4D07-89CC-779E24B5C71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525194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6DD48C-8F49-4161-AE59-928710C45C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584987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2B1184-A399-4C8E-AF01-7E62780740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9083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60923E-D21E-4DD7-98A8-18B6665CF5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4916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547688"/>
            <a:ext cx="4113213" cy="1171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47688"/>
            <a:ext cx="12192000" cy="117125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EA1040B-7BD3-4C11-A21D-67AA5F012E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7172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3500" y="7073900"/>
            <a:ext cx="7732713" cy="1585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8613" y="7073900"/>
            <a:ext cx="7734300" cy="15859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D2B8FB-E5CF-443E-824C-D3EAB41678C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1331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730250"/>
            <a:ext cx="157734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3362325"/>
            <a:ext cx="7735888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5010150"/>
            <a:ext cx="7735888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3362325"/>
            <a:ext cx="777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5010150"/>
            <a:ext cx="7775575" cy="7369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63CC27-FE7F-4319-85E9-688B41D045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4767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775B68-A3CB-4D22-A375-959A230C02B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910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C3E840-05FC-4C36-9CD3-F4A19BFE12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8384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A8EB9E-84FF-48D5-A82D-F8072708EF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450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914400"/>
            <a:ext cx="5897563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974850"/>
            <a:ext cx="92583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4114800"/>
            <a:ext cx="5897563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22B0AC-1AA1-4304-A0C8-A86C5BF18A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7949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33500" y="2298700"/>
            <a:ext cx="15619413" cy="464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мышьюТекст заголовка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0" y="7073900"/>
            <a:ext cx="15619413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0"/>
            <a:r>
              <a:rPr lang="en-GB" altLang="en-US"/>
              <a:t>Девятый уровень структурыУровень текста 1</a:t>
            </a:r>
          </a:p>
          <a:p>
            <a:pPr lvl="0"/>
            <a:r>
              <a:rPr lang="en-GB" altLang="en-US"/>
              <a:t>Уровень текста 2</a:t>
            </a:r>
          </a:p>
          <a:p>
            <a:pPr lvl="0"/>
            <a:r>
              <a:rPr lang="en-GB" altLang="en-US"/>
              <a:t>Уровень текста 3</a:t>
            </a:r>
          </a:p>
          <a:p>
            <a:pPr lvl="0"/>
            <a:r>
              <a:rPr lang="en-GB" altLang="en-US"/>
              <a:t>Уровень текста 4</a:t>
            </a:r>
          </a:p>
          <a:p>
            <a:pPr lvl="0"/>
            <a:r>
              <a:rPr lang="en-GB" altLang="en-US"/>
              <a:t>Уровень текста 5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947150" y="13081000"/>
            <a:ext cx="382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>
                <a:solidFill>
                  <a:srgbClr val="000000"/>
                </a:solidFill>
                <a:latin typeface="Helvetica Neue Medium" charset="0"/>
                <a:cs typeface="Helvetica Neue Medium" charset="0"/>
              </a:defRPr>
            </a:lvl1pPr>
          </a:lstStyle>
          <a:p>
            <a:fld id="{BBF9C619-16D2-42F8-9910-B5C381AC82E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84" r:id="rId12"/>
  </p:sldLayoutIdLst>
  <p:txStyles>
    <p:titleStyle>
      <a:lvl1pPr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9pPr>
    </p:titleStyle>
    <p:bodyStyle>
      <a:lvl1pPr marL="342900" indent="-342900" algn="l" defTabSz="449263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20075" y="3149600"/>
            <a:ext cx="10458450" cy="92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6825" y="355600"/>
            <a:ext cx="15752763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мышьюТекст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66825" y="3149600"/>
            <a:ext cx="7666038" cy="92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0"/>
            <a:r>
              <a:rPr lang="en-GB" altLang="en-US"/>
              <a:t>Девятый уровень структурыУровень текста 1</a:t>
            </a:r>
          </a:p>
          <a:p>
            <a:pPr lvl="1"/>
            <a:r>
              <a:rPr lang="en-GB" altLang="en-US"/>
              <a:t>Уровень текста 2</a:t>
            </a:r>
          </a:p>
          <a:p>
            <a:pPr lvl="2"/>
            <a:r>
              <a:rPr lang="en-GB" altLang="en-US"/>
              <a:t>Уровень текста 3</a:t>
            </a:r>
          </a:p>
          <a:p>
            <a:pPr lvl="3"/>
            <a:r>
              <a:rPr lang="en-GB" altLang="en-US"/>
              <a:t>Уровень текста 4</a:t>
            </a:r>
          </a:p>
          <a:p>
            <a:pPr lvl="4"/>
            <a:r>
              <a:rPr lang="en-GB" altLang="en-US"/>
              <a:t>Уровень текста 5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947150" y="13081000"/>
            <a:ext cx="382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>
                <a:solidFill>
                  <a:srgbClr val="000000"/>
                </a:solidFill>
                <a:latin typeface="Helvetica Neue Medium" charset="0"/>
                <a:cs typeface="Helvetica Neue Medium" charset="0"/>
              </a:defRPr>
            </a:lvl1pPr>
          </a:lstStyle>
          <a:p>
            <a:fld id="{52535D0E-D602-4FAD-805A-31763B88CA8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9pPr>
    </p:titleStyle>
    <p:bodyStyle>
      <a:lvl1pPr marL="342900" indent="-342900" algn="l" defTabSz="449263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sldNum"/>
          </p:nvPr>
        </p:nvSpPr>
        <p:spPr bwMode="auto">
          <a:xfrm>
            <a:off x="8947150" y="13081000"/>
            <a:ext cx="382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>
                <a:solidFill>
                  <a:srgbClr val="000000"/>
                </a:solidFill>
                <a:latin typeface="Helvetica Neue Medium" charset="0"/>
                <a:cs typeface="Helvetica Neue Medium" charset="0"/>
              </a:defRPr>
            </a:lvl1pPr>
          </a:lstStyle>
          <a:p>
            <a:fld id="{DFFAA9A2-7A86-4A88-99DE-2182B920BE2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47688"/>
            <a:ext cx="16457613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09925"/>
            <a:ext cx="16457613" cy="905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>
          <a:solidFill>
            <a:srgbClr val="000000"/>
          </a:solidFill>
          <a:latin typeface="Helvetica Neue" charset="0"/>
          <a:cs typeface="Helvetica Neue" charset="0"/>
        </a:defRPr>
      </a:lvl9pPr>
    </p:titleStyle>
    <p:bodyStyle>
      <a:lvl1pPr marL="342900" indent="-342900" algn="l" defTabSz="449263" rtl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39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onolit-kubani@rambler.ru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hyperlink" Target="mailto:monolit-kubani@rambler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olit-kubani@rambler.ru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31975" y="8183563"/>
            <a:ext cx="14859000" cy="3009900"/>
          </a:xfrm>
          <a:ln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45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ru-RU" altLang="en-US" sz="3900" dirty="0"/>
              <a:t>Изделие отличает высокая долговечность и прочность, повышенная влагостойкость, малый вес – 4,8 кг/</a:t>
            </a:r>
            <a:r>
              <a:rPr lang="ru-RU" altLang="en-US" sz="3900" dirty="0" err="1"/>
              <a:t>м.п</a:t>
            </a:r>
            <a:r>
              <a:rPr lang="ru-RU" altLang="en-US" sz="3900" dirty="0"/>
              <a:t>. при высокой несущей способности, высокая </a:t>
            </a:r>
            <a:r>
              <a:rPr lang="ru-RU" altLang="en-US" sz="3900" dirty="0" err="1"/>
              <a:t>формоустойчивость</a:t>
            </a:r>
            <a:r>
              <a:rPr lang="ru-RU" altLang="en-US" sz="3900" dirty="0"/>
              <a:t> при длительной эксплуатации, устойчивость к значительным перепадам температур, безопасность применения и экологичность.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157538" y="533400"/>
            <a:ext cx="12641262" cy="11033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altLang="en-US" sz="3200" b="1">
                <a:latin typeface="Helvetica Neue Medium" charset="0"/>
                <a:cs typeface="Helvetica Neue Medium" charset="0"/>
              </a:rPr>
              <a:t>БАЛКА ДЕРЕВЯННАЯ ДВУТАВРОВАЯ ДЛЯ ОПАЛУБКИ</a:t>
            </a:r>
          </a:p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ru-RU" altLang="en-US" sz="3200" b="1">
                <a:latin typeface="Helvetica Neue Medium" charset="0"/>
                <a:cs typeface="Helvetica Neue Medium" charset="0"/>
              </a:rPr>
              <a:t>ОПИСАНИЕ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2765425" y="1943100"/>
            <a:ext cx="13319125" cy="4862513"/>
            <a:chOff x="1742" y="1224"/>
            <a:chExt cx="8390" cy="321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1224"/>
              <a:ext cx="2412" cy="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0" y="1224"/>
              <a:ext cx="2412" cy="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2" y="1224"/>
              <a:ext cx="2412" cy="3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12600" cap="flat">
                  <a:solidFill>
                    <a:srgbClr val="808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979738" y="6905627"/>
            <a:ext cx="3625850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/>
              <a:t>Балка «Стандарт +»</a:t>
            </a:r>
          </a:p>
          <a:p>
            <a:pPr algn="ctr">
              <a:lnSpc>
                <a:spcPct val="100000"/>
              </a:lnSpc>
            </a:pPr>
            <a:r>
              <a:rPr lang="ru-RU" altLang="en-US" sz="2700" dirty="0">
                <a:latin typeface="Helvetica Neue Medium" charset="0"/>
                <a:cs typeface="Helvetica Neue Medium" charset="0"/>
              </a:rPr>
              <a:t>630 руб./</a:t>
            </a:r>
            <a:r>
              <a:rPr lang="ru-RU" altLang="en-US" sz="2700" dirty="0" err="1">
                <a:latin typeface="Helvetica Neue Medium" charset="0"/>
                <a:cs typeface="Helvetica Neue Medium" charset="0"/>
              </a:rPr>
              <a:t>м.п</a:t>
            </a:r>
            <a:r>
              <a:rPr lang="ru-RU" altLang="en-US" sz="2700" dirty="0">
                <a:latin typeface="Helvetica Neue Medium" charset="0"/>
                <a:cs typeface="Helvetica Neue Medium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в том числе НДС 20%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794625" y="6980237"/>
            <a:ext cx="3486150" cy="10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/>
              <a:t>Балка «Стандарт»</a:t>
            </a:r>
          </a:p>
          <a:p>
            <a:pPr algn="ctr">
              <a:lnSpc>
                <a:spcPct val="100000"/>
              </a:lnSpc>
            </a:pPr>
            <a:r>
              <a:rPr lang="ru-RU" altLang="en-US" sz="2700" dirty="0">
                <a:latin typeface="Helvetica Neue Medium" charset="0"/>
                <a:cs typeface="Helvetica Neue Medium" charset="0"/>
              </a:rPr>
              <a:t>610 руб./</a:t>
            </a:r>
            <a:r>
              <a:rPr lang="ru-RU" altLang="en-US" sz="2700" dirty="0" err="1">
                <a:latin typeface="Helvetica Neue Medium" charset="0"/>
                <a:cs typeface="Helvetica Neue Medium" charset="0"/>
              </a:rPr>
              <a:t>м.п</a:t>
            </a:r>
            <a:r>
              <a:rPr lang="ru-RU" altLang="en-US" sz="2700" dirty="0">
                <a:latin typeface="Helvetica Neue Medium" charset="0"/>
                <a:cs typeface="Helvetica Neue Medium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в том числе НДС 20%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2447588" y="6980237"/>
            <a:ext cx="3668712" cy="102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2800" b="1" dirty="0"/>
              <a:t>Балка для опалубки</a:t>
            </a:r>
          </a:p>
          <a:p>
            <a:pPr algn="ctr">
              <a:lnSpc>
                <a:spcPct val="100000"/>
              </a:lnSpc>
            </a:pPr>
            <a:r>
              <a:rPr lang="ru-RU" altLang="en-US" sz="2700" dirty="0">
                <a:latin typeface="Helvetica Neue Medium" charset="0"/>
                <a:cs typeface="Helvetica Neue Medium" charset="0"/>
              </a:rPr>
              <a:t>590 руб./</a:t>
            </a:r>
            <a:r>
              <a:rPr lang="ru-RU" altLang="en-US" sz="2700" dirty="0" err="1">
                <a:latin typeface="Helvetica Neue Medium" charset="0"/>
                <a:cs typeface="Helvetica Neue Medium" charset="0"/>
              </a:rPr>
              <a:t>м.п</a:t>
            </a:r>
            <a:r>
              <a:rPr lang="ru-RU" altLang="en-US" sz="2700" dirty="0">
                <a:latin typeface="Helvetica Neue Medium" charset="0"/>
                <a:cs typeface="Helvetica Neue Medium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в том числе НДС 20%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98500" y="11603895"/>
            <a:ext cx="6142038" cy="16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ООО «Монолит Кубани»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г. Краснодар, ул. Уральская, д. 6, оф. 8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Тел.: +7 (861) 235-10-59, +7 (918) 483-14-79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Сайт:   www.monolit-k.ru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E-</a:t>
            </a:r>
            <a:r>
              <a:rPr lang="ru-RU" altLang="en-US" sz="2000" dirty="0" err="1">
                <a:latin typeface="Helvetica Neue Medium" charset="0"/>
                <a:cs typeface="Helvetica Neue Medium" charset="0"/>
              </a:rPr>
              <a:t>mail</a:t>
            </a:r>
            <a:r>
              <a:rPr lang="ru-RU" altLang="en-US" sz="2000" dirty="0">
                <a:latin typeface="Helvetica Neue Medium" charset="0"/>
                <a:cs typeface="Helvetica Neue Medium" charset="0"/>
              </a:rPr>
              <a:t>: </a:t>
            </a:r>
            <a:r>
              <a:rPr lang="ru-RU" altLang="en-US" sz="2000" u="sng" dirty="0">
                <a:solidFill>
                  <a:schemeClr val="accent4"/>
                </a:solidFill>
                <a:latin typeface="Helvetica Neue Medium" charset="0"/>
                <a:cs typeface="Helvetica Neue Medium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monolit-kubani@rambler.ru</a:t>
            </a:r>
            <a:endParaRPr lang="ru-RU" altLang="en-US" sz="2000" dirty="0">
              <a:latin typeface="Helvetica Neue Medium" charset="0"/>
              <a:cs typeface="Helvetica Neue Medium" charset="0"/>
              <a:hlinkClick r:id="rId6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1957388"/>
            <a:ext cx="3856038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875088" y="596900"/>
            <a:ext cx="12038012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3200">
                <a:latin typeface="Helvetica Neue Medium" charset="0"/>
                <a:cs typeface="Helvetica Neue Medium" charset="0"/>
              </a:rPr>
              <a:t>БАЛКА ДЕРЕВЯННАЯ ДВУТАВРОВАЯ ДЛЯ ОПАЛУБКИ</a:t>
            </a:r>
          </a:p>
          <a:p>
            <a:pPr algn="ctr">
              <a:lnSpc>
                <a:spcPct val="100000"/>
              </a:lnSpc>
            </a:pPr>
            <a:r>
              <a:rPr lang="ru-RU" altLang="en-US" sz="3200">
                <a:latin typeface="Helvetica Neue Medium" charset="0"/>
                <a:cs typeface="Helvetica Neue Medium" charset="0"/>
              </a:rPr>
              <a:t>ТЕХНИЧЕСКИЕ ХАРАКТЕРИСТИКИ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17525" y="1844675"/>
            <a:ext cx="6800850" cy="943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/>
          <a:lstStyle>
            <a:lvl1pPr marL="338138" indent="-3381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Параметры:</a:t>
            </a:r>
          </a:p>
          <a:p>
            <a:pPr algn="ctr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Высота двутавра - 200 мм;</a:t>
            </a:r>
          </a:p>
          <a:p>
            <a:pPr algn="ctr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Ширина полки двутавра - 80 мм;</a:t>
            </a:r>
          </a:p>
          <a:p>
            <a:pPr algn="ctr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Толщина полок двутавра - 40 мм;</a:t>
            </a:r>
          </a:p>
          <a:p>
            <a:pPr algn="ctr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Толщина клеёной фанеры - 24 мм (*27 мм).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ru-RU" altLang="en-US" sz="2300">
              <a:latin typeface="Helvetica Neue Medium" charset="0"/>
              <a:cs typeface="Helvetica Neue Medium" charset="0"/>
            </a:endParaRP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При производстве используется древесина хвойных пород.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ru-RU" altLang="en-US" sz="2300">
              <a:latin typeface="Helvetica Neue Medium" charset="0"/>
              <a:cs typeface="Helvetica Neue Medium" charset="0"/>
            </a:endParaRP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Для производства стенки применяется березовая фанера марки ФСФ (влагостойкая).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ru-RU" altLang="en-US" sz="2300">
              <a:latin typeface="Helvetica Neue Medium" charset="0"/>
              <a:cs typeface="Helvetica Neue Medium" charset="0"/>
            </a:endParaRP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en-US" sz="2300">
                <a:latin typeface="Helvetica Neue Medium" charset="0"/>
                <a:cs typeface="Helvetica Neue Medium" charset="0"/>
              </a:rPr>
              <a:t>Поверхность деревянной балки обрабатывается антисептической водостойкой краской на акриловой основе.При склеивание балки применяется водостойкий клей марки "FOLLMANN -FOLCO LIT D4 W91" (производства Германия). На торцах балки устанавливаются пластиковые торцы при исполнение Standart +, без пластиковых торцов при исполнение Standart.</a:t>
            </a:r>
          </a:p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endParaRPr lang="ru-RU" altLang="en-US" sz="2300">
              <a:latin typeface="Helvetica Neue Medium" charset="0"/>
              <a:cs typeface="Helvetica Neue Medium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725" y="2706688"/>
            <a:ext cx="4983163" cy="718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98500" y="11837988"/>
            <a:ext cx="6008688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ООО «Монолит Кубани»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г. Краснодар, ул. Уральская, д. 6, оф. 8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Тел.: +7 (861)235-10-59, +7 (918) 483-14-79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Сайт:   www.monolit-k.ru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E-</a:t>
            </a:r>
            <a:r>
              <a:rPr lang="ru-RU" altLang="en-US" sz="2000" dirty="0" err="1">
                <a:latin typeface="Helvetica Neue Medium" charset="0"/>
                <a:cs typeface="Helvetica Neue Medium" charset="0"/>
              </a:rPr>
              <a:t>mail</a:t>
            </a:r>
            <a:r>
              <a:rPr lang="ru-RU" altLang="en-US" sz="2000" dirty="0">
                <a:latin typeface="Helvetica Neue Medium" charset="0"/>
                <a:cs typeface="Helvetica Neue Medium" charset="0"/>
              </a:rPr>
              <a:t>: </a:t>
            </a:r>
            <a:r>
              <a:rPr lang="ru-RU" altLang="en-US" sz="2000" u="sng" dirty="0">
                <a:solidFill>
                  <a:schemeClr val="accent4"/>
                </a:solidFill>
                <a:latin typeface="Helvetica Neue Medium" charset="0"/>
                <a:cs typeface="Helvetica Neue Medium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monolit-kubani@rambler.ru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706688"/>
            <a:ext cx="5467350" cy="718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560388" y="3186113"/>
            <a:ext cx="9818687" cy="3671887"/>
          </a:xfrm>
          <a:ln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t"/>
          <a:lstStyle/>
          <a:p>
            <a:pPr marL="409575" indent="-409575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en-US" sz="2800"/>
              <a:t>Изготовим любой размер от 0,85 м до 6 м;</a:t>
            </a:r>
          </a:p>
          <a:p>
            <a:pPr marL="409575" indent="-409575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en-US" sz="2800"/>
              <a:t>Индивидуальная система скидок, при заказе от 3км. </a:t>
            </a:r>
          </a:p>
          <a:p>
            <a:pPr marL="409575" indent="-409575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en-US" sz="2800"/>
              <a:t>Любая форма оплаты; </a:t>
            </a:r>
          </a:p>
          <a:p>
            <a:pPr marL="409575" indent="-409575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en-US" sz="2800"/>
              <a:t>Размещение на балке информации о Заказчике;</a:t>
            </a:r>
          </a:p>
          <a:p>
            <a:pPr marL="409575" indent="-409575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en-US" sz="2800"/>
              <a:t>Производство г. Краснодар;</a:t>
            </a:r>
          </a:p>
          <a:p>
            <a:pPr marL="409575" indent="-409575">
              <a:lnSpc>
                <a:spcPct val="100000"/>
              </a:lnSpc>
              <a:buSzPct val="125000"/>
              <a:buFont typeface="Symbol" panose="05050102010706020507" pitchFamily="18" charset="2"/>
              <a:buChar char="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ru-RU" altLang="en-US" sz="2800"/>
              <a:t>Доставка по всей России.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90863" y="933450"/>
            <a:ext cx="12104687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3200">
                <a:latin typeface="Helvetica Neue Medium" charset="0"/>
                <a:cs typeface="Helvetica Neue Medium" charset="0"/>
              </a:rPr>
              <a:t>БАЛКА ДЕРЕВЯННАЯ ДВУТАВРОВАЯ ДЛЯ ОПАЛУБКИ</a:t>
            </a:r>
          </a:p>
          <a:p>
            <a:pPr algn="ctr">
              <a:lnSpc>
                <a:spcPct val="100000"/>
              </a:lnSpc>
            </a:pPr>
            <a:r>
              <a:rPr lang="ru-RU" altLang="en-US" sz="3200">
                <a:latin typeface="Helvetica Neue Medium" charset="0"/>
                <a:cs typeface="Helvetica Neue Medium" charset="0"/>
              </a:rPr>
              <a:t>КОНТАКТНАЯ ИНФОРМАЦИЯ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60388" y="6672263"/>
            <a:ext cx="9726612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800">
                <a:latin typeface="Helvetica Neue Medium" charset="0"/>
                <a:cs typeface="Helvetica Neue Medium" charset="0"/>
              </a:rPr>
              <a:t>Компания ООО «Монолит Кубани» предлагает приобрести балку деревянную двутавровую высокого качества. Производство полностью автоматизировано и управляется высококвалифицированными специалистами. Каждое изделие проходит трехступенчатый контроль, что гарантирует соответствие заявленным требованиям к выпускаемой продукции.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98500" y="11837988"/>
            <a:ext cx="6008688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8160" tIns="38160" rIns="38160" bIns="38160" anchor="ctr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ООО «Монолит Кубани»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г. Краснодар, ул. Уральская, д. 6, оф. 8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Тел.: +7 (861) 235-10-59, +7 (918) 483-14-79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Сайт:   www.monolit-k.ru</a:t>
            </a:r>
          </a:p>
          <a:p>
            <a:pPr algn="ctr">
              <a:lnSpc>
                <a:spcPct val="100000"/>
              </a:lnSpc>
            </a:pPr>
            <a:r>
              <a:rPr lang="ru-RU" altLang="en-US" sz="2000" dirty="0">
                <a:latin typeface="Helvetica Neue Medium" charset="0"/>
                <a:cs typeface="Helvetica Neue Medium" charset="0"/>
              </a:rPr>
              <a:t>E-</a:t>
            </a:r>
            <a:r>
              <a:rPr lang="ru-RU" altLang="en-US" sz="2000" dirty="0" err="1">
                <a:latin typeface="Helvetica Neue Medium" charset="0"/>
                <a:cs typeface="Helvetica Neue Medium" charset="0"/>
              </a:rPr>
              <a:t>mail</a:t>
            </a:r>
            <a:r>
              <a:rPr lang="ru-RU" altLang="en-US" sz="2000" dirty="0">
                <a:latin typeface="Helvetica Neue Medium" charset="0"/>
                <a:cs typeface="Helvetica Neue Medium" charset="0"/>
              </a:rPr>
              <a:t>: </a:t>
            </a:r>
            <a:r>
              <a:rPr lang="ru-RU" altLang="en-US" sz="2000" u="sng" dirty="0">
                <a:solidFill>
                  <a:schemeClr val="accent4"/>
                </a:solidFill>
                <a:latin typeface="Helvetica Neue Medium" charset="0"/>
                <a:cs typeface="Helvetica Neue Medium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monolit-kubani@rambler.ru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5" y="2693988"/>
            <a:ext cx="3067050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2693988"/>
            <a:ext cx="3067050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75" y="6858000"/>
            <a:ext cx="3067050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6837363"/>
            <a:ext cx="3067050" cy="411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"/>
        <a:ea typeface=""/>
        <a:cs typeface="Helvetica Neue"/>
      </a:majorFont>
      <a:minorFont>
        <a:latin typeface="Helvetica Neue"/>
        <a:ea typeface="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"/>
        <a:ea typeface=""/>
        <a:cs typeface="Helvetica Neue"/>
      </a:majorFont>
      <a:minorFont>
        <a:latin typeface="Helvetica Neue"/>
        <a:ea typeface="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 Neue"/>
        <a:ea typeface=""/>
        <a:cs typeface="Helvetica Neue"/>
      </a:majorFont>
      <a:minorFont>
        <a:latin typeface="Helvetica Neue"/>
        <a:ea typeface="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434</Words>
  <Application>Microsoft Office PowerPoint</Application>
  <PresentationFormat>Произвольный</PresentationFormat>
  <Paragraphs>52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Microsoft YaHei</vt:lpstr>
      <vt:lpstr>Arial</vt:lpstr>
      <vt:lpstr>Helvetica Neue</vt:lpstr>
      <vt:lpstr>Helvetica Neue Medium</vt:lpstr>
      <vt:lpstr>Lucida Sans Unicode</vt:lpstr>
      <vt:lpstr>Symbol</vt:lpstr>
      <vt:lpstr>Times New Roman</vt:lpstr>
      <vt:lpstr>Office Theme</vt:lpstr>
      <vt:lpstr>Office Theme</vt:lpstr>
      <vt:lpstr>Office Theme</vt:lpstr>
      <vt:lpstr>Изделие отличает высокая долговечность и прочность, повышенная влагостойкость, малый вес – 4,8 кг/м.п. при высокой несущей способности, высокая формоустойчивость при длительной эксплуатации, устойчивость к значительным перепадам температур, безопасность применения и экологичность.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Изделие отличает высокая долговечность и прочность, повышенная влагостойкость, малый вес – 4,8 кг/м.п. при высокой несущей способности, высокая формоустойчивость при длительной эксплуатации, устойчивость к значительным перепадам температур, безопасность применения и экологичность.</dc:title>
  <cp:lastModifiedBy>kvinagency-pc1@outlook.com</cp:lastModifiedBy>
  <cp:revision>3</cp:revision>
  <cp:lastPrinted>1601-01-01T00:00:00Z</cp:lastPrinted>
  <dcterms:created xsi:type="dcterms:W3CDTF">1601-01-01T00:00:00Z</dcterms:created>
  <dcterms:modified xsi:type="dcterms:W3CDTF">2024-05-08T10:05:46Z</dcterms:modified>
</cp:coreProperties>
</file>